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319" r:id="rId5"/>
    <p:sldId id="351" r:id="rId6"/>
    <p:sldId id="352" r:id="rId7"/>
    <p:sldId id="353" r:id="rId8"/>
    <p:sldId id="354" r:id="rId9"/>
    <p:sldId id="355" r:id="rId10"/>
    <p:sldId id="356" r:id="rId11"/>
    <p:sldId id="333" r:id="rId12"/>
    <p:sldId id="336" r:id="rId13"/>
    <p:sldId id="304" r:id="rId14"/>
  </p:sldIdLst>
  <p:sldSz cx="12192000" cy="6858000"/>
  <p:notesSz cx="7559675" cy="10691813"/>
  <p:custDataLst>
    <p:tags r:id="rId1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DD57-4979-47F3-A3DA-022758CC60D7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29BAE-67D0-4E4D-BCCA-2C8878E61C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59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77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3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4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79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29BAE-67D0-4E4D-BCCA-2C8878E61C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06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E95A507-0DA8-45C0-8584-96BA6A11B960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63643CD-9F5B-4C88-BA18-5ADA60DA0EB3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B807302-806D-47F5-930A-A3A5C4242F92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3CF7B8-EBDD-4835-B0E8-B3454A2F5CE8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E1E0B20-20EA-4C29-8C1B-BA5DB002B401}" type="slidenum">
              <a:rPr/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35B4131-D3D8-4A35-B6B6-B6482B1C88CB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7F8E715-DA84-449F-A16C-1A87FA2B8B7B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B9DFED4-1F95-44AD-8C6B-7A9159D60552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0C08CA4-BE5F-4243-B47E-0460C01B44EC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00A7F2-C8A3-4868-B8BA-F5183C9DC043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D22B297-C6B2-4E45-B7A4-A18F3D82E463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3979061-B7CF-4F61-A8DF-861FD9EA372A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&lt;页脚&gt;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等线" panose="02010600030101010101" charset="-122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AC29DD0-CE5E-4E60-9506-48D6486AAA3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等线" panose="02010600030101010101" charset="-122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&lt;日期/时间&gt;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zh-CN" sz="4400" b="0" strike="noStrike" spc="-1">
                <a:solidFill>
                  <a:srgbClr val="000000"/>
                </a:solidFill>
                <a:latin typeface="Arial" panose="020B0604020202020204"/>
              </a:rPr>
              <a:t>单击以编辑标题文本格式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3200" b="0" strike="noStrike" spc="-1">
                <a:solidFill>
                  <a:srgbClr val="000000"/>
                </a:solidFill>
                <a:latin typeface="Arial" panose="020B0604020202020204"/>
              </a:rPr>
              <a:t>点击以编辑提纲文本格式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latin typeface="Arial" panose="020B0604020202020204"/>
              </a:rPr>
              <a:t>第二提纲级别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400" b="0" strike="noStrike" spc="-1">
                <a:solidFill>
                  <a:srgbClr val="000000"/>
                </a:solidFill>
                <a:latin typeface="Arial" panose="020B0604020202020204"/>
              </a:rPr>
              <a:t>第三提纲级别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第四提纲级别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第五提纲级别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第六提纲级别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 panose="020B0604020202020204"/>
              </a:rPr>
              <a:t>第七提纲级别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"/>
          <p:cNvSpPr/>
          <p:nvPr/>
        </p:nvSpPr>
        <p:spPr>
          <a:xfrm>
            <a:off x="3505320" y="3196976"/>
            <a:ext cx="518076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altLang="zh-CN" sz="5400" b="1" strike="noStrike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DS </a:t>
            </a:r>
            <a:r>
              <a:rPr lang="zh-CN" altLang="en-US" sz="54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第五次辅导</a:t>
            </a:r>
            <a:endParaRPr lang="en-US" sz="54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" name="矩形 2"/>
          <p:cNvSpPr/>
          <p:nvPr/>
        </p:nvSpPr>
        <p:spPr>
          <a:xfrm>
            <a:off x="0" y="0"/>
            <a:ext cx="12191400" cy="2437560"/>
          </a:xfrm>
          <a:prstGeom prst="rect">
            <a:avLst/>
          </a:prstGeom>
          <a:solidFill>
            <a:srgbClr val="035BA2"/>
          </a:solidFill>
          <a:ln>
            <a:noFill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43" name="文本框 3"/>
          <p:cNvSpPr/>
          <p:nvPr/>
        </p:nvSpPr>
        <p:spPr>
          <a:xfrm>
            <a:off x="6241140" y="4765320"/>
            <a:ext cx="5180760" cy="14812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en-US" altLang="zh-CN" sz="2400" b="0" strike="noStrike" spc="-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21371303</a:t>
            </a:r>
            <a:endParaRPr lang="en-US" sz="2400" b="0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algn="ctr" defTabSz="914400">
              <a:lnSpc>
                <a:spcPct val="130000"/>
              </a:lnSpc>
            </a:pPr>
            <a:r>
              <a:rPr lang="zh-CN" altLang="en-US" sz="2400" b="0" strike="noStrike" spc="-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吴奇宣</a:t>
            </a:r>
            <a:endParaRPr lang="en-US" altLang="zh-CN" sz="2400" b="0" strike="noStrike" spc="-1" dirty="0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4400">
              <a:lnSpc>
                <a:spcPct val="130000"/>
              </a:lnSpc>
            </a:pPr>
            <a:r>
              <a:rPr lang="en-US" sz="2400" spc="-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2024.0</a:t>
            </a:r>
            <a:r>
              <a:rPr lang="en-US" altLang="zh-CN" sz="2400" spc="-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sz="2400" spc="-1" dirty="0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.05</a:t>
            </a:r>
            <a:endParaRPr lang="en-US" sz="24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45" name="组合 55"/>
          <p:cNvGrpSpPr/>
          <p:nvPr/>
        </p:nvGrpSpPr>
        <p:grpSpPr>
          <a:xfrm>
            <a:off x="119520" y="508680"/>
            <a:ext cx="11920320" cy="1868400"/>
            <a:chOff x="119520" y="508680"/>
            <a:chExt cx="11920320" cy="1868400"/>
          </a:xfrm>
        </p:grpSpPr>
        <p:grpSp>
          <p:nvGrpSpPr>
            <p:cNvPr id="46" name="组合 49"/>
            <p:cNvGrpSpPr/>
            <p:nvPr/>
          </p:nvGrpSpPr>
          <p:grpSpPr>
            <a:xfrm>
              <a:off x="2387160" y="508680"/>
              <a:ext cx="7133400" cy="881280"/>
              <a:chOff x="2387160" y="508680"/>
              <a:chExt cx="7133400" cy="881280"/>
            </a:xfrm>
          </p:grpSpPr>
          <p:pic>
            <p:nvPicPr>
              <p:cNvPr id="47" name="图片 39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25793" t="19284" r="63916" b="33155"/>
              <a:stretch>
                <a:fillRect/>
              </a:stretch>
            </p:blipFill>
            <p:spPr>
              <a:xfrm>
                <a:off x="2387160" y="508680"/>
                <a:ext cx="841320" cy="777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8" name="图片 41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34824" t="21723" r="55988" b="33765"/>
              <a:stretch>
                <a:fillRect/>
              </a:stretch>
            </p:blipFill>
            <p:spPr>
              <a:xfrm>
                <a:off x="3229200" y="591120"/>
                <a:ext cx="751680" cy="727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9" name="图片 42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43634" t="22409" r="47170" b="33079"/>
              <a:stretch>
                <a:fillRect/>
              </a:stretch>
            </p:blipFill>
            <p:spPr>
              <a:xfrm>
                <a:off x="4194000" y="558360"/>
                <a:ext cx="751680" cy="727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0" name="图片 43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52697" t="19131" r="38879" b="39444"/>
              <a:stretch>
                <a:fillRect/>
              </a:stretch>
            </p:blipFill>
            <p:spPr>
              <a:xfrm>
                <a:off x="5193360" y="549000"/>
                <a:ext cx="689040" cy="677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1" name="图片 44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60822" t="22332" r="30753" b="36280"/>
              <a:stretch>
                <a:fillRect/>
              </a:stretch>
            </p:blipFill>
            <p:spPr>
              <a:xfrm>
                <a:off x="6078960" y="568080"/>
                <a:ext cx="689040" cy="677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2" name="图片 45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69908" t="23438" r="21668" b="35137"/>
              <a:stretch>
                <a:fillRect/>
              </a:stretch>
            </p:blipFill>
            <p:spPr>
              <a:xfrm>
                <a:off x="7009200" y="641880"/>
                <a:ext cx="689040" cy="677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3" name="图片 46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78309" t="24962" r="13826" b="34184"/>
              <a:stretch>
                <a:fillRect/>
              </a:stretch>
            </p:blipFill>
            <p:spPr>
              <a:xfrm>
                <a:off x="7974000" y="666720"/>
                <a:ext cx="642960" cy="668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4" name="图片 47" descr="C:\Users\len\Desktop\7-140129231040534.png"/>
              <p:cNvPicPr/>
              <p:nvPr/>
            </p:nvPicPr>
            <p:blipFill>
              <a:blip r:embed="rId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85663" t="14405" r="5905" b="34718"/>
              <a:stretch>
                <a:fillRect/>
              </a:stretch>
            </p:blipFill>
            <p:spPr>
              <a:xfrm>
                <a:off x="8831520" y="558000"/>
                <a:ext cx="689040" cy="83196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55" name="图片 48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stelsSmoot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22960" y="1396080"/>
              <a:ext cx="8644320" cy="981000"/>
            </a:xfrm>
            <a:prstGeom prst="rect">
              <a:avLst/>
            </a:prstGeom>
            <a:ln w="0"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56" name="直接连接符 51"/>
            <p:cNvCxnSpPr/>
            <p:nvPr/>
          </p:nvCxnSpPr>
          <p:spPr>
            <a:xfrm>
              <a:off x="10003680" y="2327760"/>
              <a:ext cx="2036520" cy="7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  <p:cxnSp>
          <p:nvCxnSpPr>
            <p:cNvPr id="57" name="直接连接符 52"/>
            <p:cNvCxnSpPr/>
            <p:nvPr/>
          </p:nvCxnSpPr>
          <p:spPr>
            <a:xfrm>
              <a:off x="119520" y="2327760"/>
              <a:ext cx="2036520" cy="720"/>
            </a:xfrm>
            <a:prstGeom prst="straightConnector1">
              <a:avLst/>
            </a:prstGeom>
            <a:ln w="9525" cap="rnd">
              <a:solidFill>
                <a:srgbClr val="FFFFFF"/>
              </a:solidFill>
              <a:round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767200" y="574920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快速排序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3" name="AutoShape 2" descr="selection sort animate example">
            <a:extLst>
              <a:ext uri="{FF2B5EF4-FFF2-40B4-BE49-F238E27FC236}">
                <a16:creationId xmlns:a16="http://schemas.microsoft.com/office/drawing/2014/main" id="{A651D140-AFA8-6991-F867-E809C770E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06480" cy="30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F335016-CB52-D723-44C1-0E046610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06" y="2004344"/>
            <a:ext cx="5205717" cy="161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18AF98-047C-979A-0157-53BA95DE178D}"/>
              </a:ext>
            </a:extLst>
          </p:cNvPr>
          <p:cNvSpPr txBox="1"/>
          <p:nvPr/>
        </p:nvSpPr>
        <p:spPr>
          <a:xfrm>
            <a:off x="591671" y="380103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选择一个分界元素后，所有大于该元素的在它的右面，小于它的在它的左面</a:t>
            </a:r>
          </a:p>
        </p:txBody>
      </p:sp>
    </p:spTree>
    <p:extLst>
      <p:ext uri="{BB962C8B-B14F-4D97-AF65-F5344CB8AC3E}">
        <p14:creationId xmlns:p14="http://schemas.microsoft.com/office/powerpoint/2010/main" val="128108537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2"/>
          <p:cNvGrpSpPr/>
          <p:nvPr/>
        </p:nvGrpSpPr>
        <p:grpSpPr>
          <a:xfrm>
            <a:off x="770223" y="183177"/>
            <a:ext cx="501840" cy="501840"/>
            <a:chOff x="787680" y="1482480"/>
            <a:chExt cx="501840" cy="501840"/>
          </a:xfrm>
        </p:grpSpPr>
        <p:sp>
          <p:nvSpPr>
            <p:cNvPr id="79" name="矩形: 圆角 3"/>
            <p:cNvSpPr/>
            <p:nvPr/>
          </p:nvSpPr>
          <p:spPr>
            <a:xfrm>
              <a:off x="787680" y="1482480"/>
              <a:ext cx="501840" cy="501840"/>
            </a:xfrm>
            <a:prstGeom prst="roundRect">
              <a:avLst>
                <a:gd name="adj" fmla="val 50000"/>
              </a:avLst>
            </a:prstGeom>
            <a:blipFill rotWithShape="0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outerShdw blurRad="50760" dist="62621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80" name="矩形: 圆角 4"/>
            <p:cNvSpPr/>
            <p:nvPr/>
          </p:nvSpPr>
          <p:spPr>
            <a:xfrm>
              <a:off x="851400" y="1546200"/>
              <a:ext cx="374400" cy="374400"/>
            </a:xfrm>
            <a:prstGeom prst="roundRect">
              <a:avLst>
                <a:gd name="adj" fmla="val 50000"/>
              </a:avLst>
            </a:prstGeom>
            <a:solidFill>
              <a:srgbClr val="035BA2"/>
            </a:solidFill>
            <a:ln>
              <a:noFill/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81" name="文本框 9"/>
          <p:cNvSpPr/>
          <p:nvPr/>
        </p:nvSpPr>
        <p:spPr>
          <a:xfrm>
            <a:off x="1391949" y="183177"/>
            <a:ext cx="8401680" cy="81601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20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排序算法比较：</a:t>
            </a:r>
            <a:endParaRPr lang="en-US" sz="2000" b="1" strike="noStrike" spc="-1" dirty="0">
              <a:solidFill>
                <a:srgbClr val="000000"/>
              </a:solidFill>
              <a:latin typeface="Arial" panose="020B0604020202020204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pc="-1" dirty="0">
                <a:solidFill>
                  <a:srgbClr val="000000"/>
                </a:solidFill>
                <a:latin typeface="Arial" panose="020B0604020202020204"/>
              </a:rPr>
              <a:t>    </a:t>
            </a:r>
            <a:endParaRPr lang="zh-CN" b="0" strike="noStrike" spc="-1" dirty="0">
              <a:solidFill>
                <a:schemeClr val="lt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2" name="Picture 4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0424FE-4C4F-66CA-D36E-3A71A952D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7" y="2046786"/>
            <a:ext cx="11735212" cy="349340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149579" y="536425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顺序查找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2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15" name="矩形 14"/>
          <p:cNvSpPr/>
          <p:nvPr/>
        </p:nvSpPr>
        <p:spPr>
          <a:xfrm>
            <a:off x="0" y="2840146"/>
            <a:ext cx="1953895" cy="1761336"/>
          </a:xfrm>
          <a:prstGeom prst="rect">
            <a:avLst/>
          </a:prstGeom>
          <a:solidFill>
            <a:srgbClr val="E4E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-30138" y="3773918"/>
            <a:ext cx="1953987" cy="804277"/>
          </a:xfrm>
          <a:prstGeom prst="roundRect">
            <a:avLst>
              <a:gd name="adj" fmla="val 0"/>
            </a:avLst>
          </a:prstGeom>
          <a:solidFill>
            <a:srgbClr val="035B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0" y="3090508"/>
            <a:ext cx="19539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排序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-30138" y="3935313"/>
            <a:ext cx="19539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查找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0" y="4601483"/>
            <a:ext cx="1953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-2" y="3709170"/>
            <a:ext cx="1953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8900C16-0322-1F00-9CC8-1943E3CDAD96}"/>
              </a:ext>
            </a:extLst>
          </p:cNvPr>
          <p:cNvSpPr txBox="1"/>
          <p:nvPr/>
        </p:nvSpPr>
        <p:spPr>
          <a:xfrm>
            <a:off x="3666565" y="1748118"/>
            <a:ext cx="6750423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顺序查找</a:t>
            </a:r>
            <a:endParaRPr lang="en-US" altLang="zh-CN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折半查找</a:t>
            </a:r>
            <a:endParaRPr lang="en-US" altLang="zh-CN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索引查找</a:t>
            </a:r>
            <a:endParaRPr lang="en-US" altLang="zh-CN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哈希查找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组合 14"/>
          <p:cNvGrpSpPr/>
          <p:nvPr/>
        </p:nvGrpSpPr>
        <p:grpSpPr>
          <a:xfrm>
            <a:off x="4029112" y="3018420"/>
            <a:ext cx="2310120" cy="820440"/>
            <a:chOff x="3095280" y="2208960"/>
            <a:chExt cx="2310120" cy="820440"/>
          </a:xfrm>
        </p:grpSpPr>
        <p:sp>
          <p:nvSpPr>
            <p:cNvPr id="427" name="任意多边形: 形状 9"/>
            <p:cNvSpPr/>
            <p:nvPr/>
          </p:nvSpPr>
          <p:spPr>
            <a:xfrm rot="5400000">
              <a:off x="4640760" y="2264760"/>
              <a:ext cx="820440" cy="708840"/>
            </a:xfrm>
            <a:custGeom>
              <a:avLst/>
              <a:gdLst>
                <a:gd name="textAreaLeft" fmla="*/ 0 w 820440"/>
                <a:gd name="textAreaRight" fmla="*/ 821160 w 820440"/>
                <a:gd name="textAreaTop" fmla="*/ 0 h 708840"/>
                <a:gd name="textAreaBottom" fmla="*/ 709560 h 708840"/>
              </a:gdLst>
              <a:ahLst/>
              <a:cxnLst/>
              <a:rect l="textAreaLeft" t="textAreaTop" r="textAreaRight" b="textAreaBottom"/>
              <a:pathLst>
                <a:path w="2484120" h="2192605">
                  <a:moveTo>
                    <a:pt x="1242060" y="0"/>
                  </a:moveTo>
                  <a:lnTo>
                    <a:pt x="2484120" y="2192605"/>
                  </a:lnTo>
                  <a:lnTo>
                    <a:pt x="2119611" y="2192605"/>
                  </a:lnTo>
                  <a:lnTo>
                    <a:pt x="1242060" y="643467"/>
                  </a:lnTo>
                  <a:lnTo>
                    <a:pt x="364509" y="2192605"/>
                  </a:lnTo>
                  <a:lnTo>
                    <a:pt x="0" y="2192605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428" name="任意多边形: 形状 11"/>
            <p:cNvSpPr/>
            <p:nvPr/>
          </p:nvSpPr>
          <p:spPr>
            <a:xfrm rot="5400000">
              <a:off x="4106880" y="2264760"/>
              <a:ext cx="820440" cy="708840"/>
            </a:xfrm>
            <a:custGeom>
              <a:avLst/>
              <a:gdLst>
                <a:gd name="textAreaLeft" fmla="*/ 0 w 820440"/>
                <a:gd name="textAreaRight" fmla="*/ 821160 w 820440"/>
                <a:gd name="textAreaTop" fmla="*/ 0 h 708840"/>
                <a:gd name="textAreaBottom" fmla="*/ 709560 h 708840"/>
              </a:gdLst>
              <a:ahLst/>
              <a:cxnLst/>
              <a:rect l="textAreaLeft" t="textAreaTop" r="textAreaRight" b="textAreaBottom"/>
              <a:pathLst>
                <a:path w="2484120" h="2192605">
                  <a:moveTo>
                    <a:pt x="1242060" y="0"/>
                  </a:moveTo>
                  <a:lnTo>
                    <a:pt x="2484120" y="2192605"/>
                  </a:lnTo>
                  <a:lnTo>
                    <a:pt x="2119611" y="2192605"/>
                  </a:lnTo>
                  <a:lnTo>
                    <a:pt x="1242060" y="643467"/>
                  </a:lnTo>
                  <a:lnTo>
                    <a:pt x="364509" y="2192605"/>
                  </a:lnTo>
                  <a:lnTo>
                    <a:pt x="0" y="2192605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429" name="任意多边形: 形状 12"/>
            <p:cNvSpPr/>
            <p:nvPr/>
          </p:nvSpPr>
          <p:spPr>
            <a:xfrm rot="5400000">
              <a:off x="3573360" y="2264760"/>
              <a:ext cx="820440" cy="708840"/>
            </a:xfrm>
            <a:custGeom>
              <a:avLst/>
              <a:gdLst>
                <a:gd name="textAreaLeft" fmla="*/ 0 w 820440"/>
                <a:gd name="textAreaRight" fmla="*/ 821160 w 820440"/>
                <a:gd name="textAreaTop" fmla="*/ 0 h 708840"/>
                <a:gd name="textAreaBottom" fmla="*/ 709560 h 708840"/>
              </a:gdLst>
              <a:ahLst/>
              <a:cxnLst/>
              <a:rect l="textAreaLeft" t="textAreaTop" r="textAreaRight" b="textAreaBottom"/>
              <a:pathLst>
                <a:path w="2484120" h="2192605">
                  <a:moveTo>
                    <a:pt x="1242060" y="0"/>
                  </a:moveTo>
                  <a:lnTo>
                    <a:pt x="2484120" y="2192605"/>
                  </a:lnTo>
                  <a:lnTo>
                    <a:pt x="2119611" y="2192605"/>
                  </a:lnTo>
                  <a:lnTo>
                    <a:pt x="1242060" y="643467"/>
                  </a:lnTo>
                  <a:lnTo>
                    <a:pt x="364509" y="2192605"/>
                  </a:lnTo>
                  <a:lnTo>
                    <a:pt x="0" y="2192605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  <p:sp>
          <p:nvSpPr>
            <p:cNvPr id="430" name="任意多边形: 形状 13"/>
            <p:cNvSpPr/>
            <p:nvPr/>
          </p:nvSpPr>
          <p:spPr>
            <a:xfrm rot="5400000">
              <a:off x="3039480" y="2264760"/>
              <a:ext cx="820440" cy="708840"/>
            </a:xfrm>
            <a:custGeom>
              <a:avLst/>
              <a:gdLst>
                <a:gd name="textAreaLeft" fmla="*/ 0 w 820440"/>
                <a:gd name="textAreaRight" fmla="*/ 821160 w 820440"/>
                <a:gd name="textAreaTop" fmla="*/ 0 h 708840"/>
                <a:gd name="textAreaBottom" fmla="*/ 709560 h 708840"/>
              </a:gdLst>
              <a:ahLst/>
              <a:cxnLst/>
              <a:rect l="textAreaLeft" t="textAreaTop" r="textAreaRight" b="textAreaBottom"/>
              <a:pathLst>
                <a:path w="2484120" h="2192605">
                  <a:moveTo>
                    <a:pt x="1242060" y="0"/>
                  </a:moveTo>
                  <a:lnTo>
                    <a:pt x="2484120" y="2192605"/>
                  </a:lnTo>
                  <a:lnTo>
                    <a:pt x="2119611" y="2192605"/>
                  </a:lnTo>
                  <a:lnTo>
                    <a:pt x="1242060" y="643467"/>
                  </a:lnTo>
                  <a:lnTo>
                    <a:pt x="364509" y="2192605"/>
                  </a:lnTo>
                  <a:lnTo>
                    <a:pt x="0" y="2192605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等线" panose="02010600030101010101" charset="-122"/>
              </a:endParaRPr>
            </a:p>
          </p:txBody>
        </p:sp>
      </p:grpSp>
      <p:sp>
        <p:nvSpPr>
          <p:cNvPr id="431" name="矩形 3"/>
          <p:cNvSpPr/>
          <p:nvPr/>
        </p:nvSpPr>
        <p:spPr>
          <a:xfrm>
            <a:off x="6660000" y="2619360"/>
            <a:ext cx="5531400" cy="1618560"/>
          </a:xfrm>
          <a:prstGeom prst="rect">
            <a:avLst/>
          </a:prstGeom>
          <a:solidFill>
            <a:srgbClr val="035BA2"/>
          </a:solidFill>
          <a:ln>
            <a:noFill/>
          </a:ln>
          <a:effectLst>
            <a:outerShdw blurRad="5076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432" name="文本框 5"/>
          <p:cNvSpPr/>
          <p:nvPr/>
        </p:nvSpPr>
        <p:spPr>
          <a:xfrm>
            <a:off x="1806112" y="2915906"/>
            <a:ext cx="4533120" cy="956309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48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谢 谢 </a:t>
            </a:r>
            <a:r>
              <a:rPr lang="zh-CN" sz="4800" b="1" strike="noStrike" spc="-1" dirty="0">
                <a:solidFill>
                  <a:schemeClr val="lt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en-US" sz="4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33" name="Picture 2" descr="âåèªèªç©ºå­¦é¢ LOGOâçå¾çæç´¢ç»æ"/>
          <p:cNvPicPr/>
          <p:nvPr/>
        </p:nvPicPr>
        <p:blipFill>
          <a:blip r:embed="rId2"/>
          <a:stretch>
            <a:fillRect/>
          </a:stretch>
        </p:blipFill>
        <p:spPr>
          <a:xfrm>
            <a:off x="7133400" y="2836080"/>
            <a:ext cx="1185120" cy="1185120"/>
          </a:xfrm>
          <a:prstGeom prst="rect">
            <a:avLst/>
          </a:prstGeom>
          <a:ln w="0">
            <a:noFill/>
          </a:ln>
        </p:spPr>
      </p:pic>
      <p:sp>
        <p:nvSpPr>
          <p:cNvPr id="434" name="文本框 15"/>
          <p:cNvSpPr/>
          <p:nvPr/>
        </p:nvSpPr>
        <p:spPr>
          <a:xfrm>
            <a:off x="8460000" y="2880000"/>
            <a:ext cx="3599640" cy="895651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en-US" sz="4400" b="0" strike="noStrike" spc="-1" dirty="0">
                <a:solidFill>
                  <a:schemeClr val="lt1"/>
                </a:solidFill>
                <a:latin typeface="Quartz"/>
                <a:ea typeface="思源宋体 Light"/>
              </a:rPr>
              <a:t>2024.05.05</a:t>
            </a:r>
            <a:endParaRPr lang="en-US" sz="44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5104 1.48148E-6 " rAng="0" ptsTypes="AA">
                                      <p:cBhvr>
                                        <p:cTn id="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2"/>
          <p:cNvCxnSpPr/>
          <p:nvPr/>
        </p:nvCxnSpPr>
        <p:spPr>
          <a:xfrm>
            <a:off x="0" y="3429000"/>
            <a:ext cx="4410360" cy="720"/>
          </a:xfrm>
          <a:prstGeom prst="straightConnector1">
            <a:avLst/>
          </a:prstGeom>
          <a:ln w="38100">
            <a:solidFill>
              <a:srgbClr val="4472C4"/>
            </a:solidFill>
            <a:round/>
          </a:ln>
        </p:spPr>
      </p:cxnSp>
      <p:sp>
        <p:nvSpPr>
          <p:cNvPr id="59" name="文本框 5"/>
          <p:cNvSpPr/>
          <p:nvPr/>
        </p:nvSpPr>
        <p:spPr>
          <a:xfrm>
            <a:off x="3245400" y="2721240"/>
            <a:ext cx="136080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CN" sz="4000" b="0" strike="noStrike" spc="-1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4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文本框 6"/>
          <p:cNvSpPr/>
          <p:nvPr/>
        </p:nvSpPr>
        <p:spPr>
          <a:xfrm>
            <a:off x="2290320" y="3485520"/>
            <a:ext cx="231588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800" b="0" strike="noStrike" spc="-1">
                <a:solidFill>
                  <a:schemeClr val="dk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3" name="!!框"/>
          <p:cNvSpPr/>
          <p:nvPr/>
        </p:nvSpPr>
        <p:spPr>
          <a:xfrm rot="8221200">
            <a:off x="4855680" y="3143520"/>
            <a:ext cx="569880" cy="569880"/>
          </a:xfrm>
          <a:prstGeom prst="roundRect">
            <a:avLst>
              <a:gd name="adj" fmla="val 18043"/>
            </a:avLst>
          </a:prstGeom>
          <a:solidFill>
            <a:srgbClr val="035BA2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pic>
        <p:nvPicPr>
          <p:cNvPr id="64" name="Picture 2" descr="âåèªèªç©ºå­¦é¢ LOGOâçå¾çæç´¢ç»æ"/>
          <p:cNvPicPr/>
          <p:nvPr/>
        </p:nvPicPr>
        <p:blipFill>
          <a:blip r:embed="rId2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67" name="文本框 8"/>
          <p:cNvSpPr/>
          <p:nvPr/>
        </p:nvSpPr>
        <p:spPr>
          <a:xfrm>
            <a:off x="6790440" y="2503978"/>
            <a:ext cx="335592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CN" altLang="en-US" sz="2800" spc="-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排序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矩形: 圆角 26"/>
          <p:cNvSpPr/>
          <p:nvPr/>
        </p:nvSpPr>
        <p:spPr>
          <a:xfrm>
            <a:off x="6096000" y="2560858"/>
            <a:ext cx="408240" cy="40824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760" dist="88077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4" name="文本框 8"/>
          <p:cNvSpPr/>
          <p:nvPr/>
        </p:nvSpPr>
        <p:spPr>
          <a:xfrm>
            <a:off x="6790440" y="3831176"/>
            <a:ext cx="335592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zh-CN" altLang="en-US" sz="2800" b="0" strike="noStrike" spc="-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查找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矩形: 圆角 26"/>
          <p:cNvSpPr/>
          <p:nvPr/>
        </p:nvSpPr>
        <p:spPr>
          <a:xfrm>
            <a:off x="6096000" y="3888056"/>
            <a:ext cx="408240" cy="40824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760" dist="88077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149579" y="536425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排序算法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15" name="矩形 14"/>
          <p:cNvSpPr/>
          <p:nvPr/>
        </p:nvSpPr>
        <p:spPr>
          <a:xfrm>
            <a:off x="0" y="2840146"/>
            <a:ext cx="1953895" cy="1761336"/>
          </a:xfrm>
          <a:prstGeom prst="rect">
            <a:avLst/>
          </a:prstGeom>
          <a:solidFill>
            <a:srgbClr val="E4E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0" y="2893459"/>
            <a:ext cx="1953987" cy="804277"/>
          </a:xfrm>
          <a:prstGeom prst="roundRect">
            <a:avLst>
              <a:gd name="adj" fmla="val 0"/>
            </a:avLst>
          </a:prstGeom>
          <a:solidFill>
            <a:srgbClr val="035B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0" y="4002175"/>
            <a:ext cx="19539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查找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0" y="3127715"/>
            <a:ext cx="19539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排序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0" y="4601483"/>
            <a:ext cx="1953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-2" y="3709170"/>
            <a:ext cx="1953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1C04148-3CA5-FFE6-4C9F-F6894023AD22}"/>
              </a:ext>
            </a:extLst>
          </p:cNvPr>
          <p:cNvSpPr txBox="1"/>
          <p:nvPr/>
        </p:nvSpPr>
        <p:spPr>
          <a:xfrm>
            <a:off x="2714781" y="1666174"/>
            <a:ext cx="8390965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选择排序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冒泡排序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插入排序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希尔排序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堆排序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归并排序</a:t>
            </a: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快速排序</a:t>
            </a:r>
            <a:endParaRPr lang="en-US" altLang="zh-CN" sz="2400" b="1" dirty="0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767200" y="574920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选择排序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3" name="AutoShape 2" descr="selection sort animate example">
            <a:extLst>
              <a:ext uri="{FF2B5EF4-FFF2-40B4-BE49-F238E27FC236}">
                <a16:creationId xmlns:a16="http://schemas.microsoft.com/office/drawing/2014/main" id="{A651D140-AFA8-6991-F867-E809C770E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06480" cy="30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77CBAD2-6BA5-4893-6207-6C872C57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086"/>
            <a:ext cx="6618094" cy="202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965FBD1-98F4-CBDF-3F84-5768C9F42A4F}"/>
              </a:ext>
            </a:extLst>
          </p:cNvPr>
          <p:cNvSpPr txBox="1"/>
          <p:nvPr/>
        </p:nvSpPr>
        <p:spPr>
          <a:xfrm>
            <a:off x="449638" y="4595174"/>
            <a:ext cx="59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每次选择还未进行排序的元素中的最小的一个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06CB622-4EA8-51C3-E118-C8B7CDFE5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62" y="1766926"/>
            <a:ext cx="5268060" cy="346758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767200" y="574920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冒泡排序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3" name="AutoShape 2" descr="selection sort animate example">
            <a:extLst>
              <a:ext uri="{FF2B5EF4-FFF2-40B4-BE49-F238E27FC236}">
                <a16:creationId xmlns:a16="http://schemas.microsoft.com/office/drawing/2014/main" id="{A651D140-AFA8-6991-F867-E809C770E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06480" cy="30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65FBD1-98F4-CBDF-3F84-5768C9F42A4F}"/>
              </a:ext>
            </a:extLst>
          </p:cNvPr>
          <p:cNvSpPr txBox="1"/>
          <p:nvPr/>
        </p:nvSpPr>
        <p:spPr>
          <a:xfrm>
            <a:off x="277616" y="4468061"/>
            <a:ext cx="598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每次检查相邻两个元素，如果前面的元素与后面的元素满足给定的排序条件，就将相邻两个元素交换。当没有相邻的元素需要交换时，排序就完成了。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307C9D0-4915-4F1B-83A2-6A216741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5" y="1911882"/>
            <a:ext cx="6331065" cy="19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96FA41-4C59-464C-0CCA-A586A72DF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94" y="1734124"/>
            <a:ext cx="4915586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761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767200" y="574920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插入排序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3" name="AutoShape 2" descr="selection sort animate example">
            <a:extLst>
              <a:ext uri="{FF2B5EF4-FFF2-40B4-BE49-F238E27FC236}">
                <a16:creationId xmlns:a16="http://schemas.microsoft.com/office/drawing/2014/main" id="{A651D140-AFA8-6991-F867-E809C770E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06480" cy="30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65FBD1-98F4-CBDF-3F84-5768C9F42A4F}"/>
              </a:ext>
            </a:extLst>
          </p:cNvPr>
          <p:cNvSpPr txBox="1"/>
          <p:nvPr/>
        </p:nvSpPr>
        <p:spPr>
          <a:xfrm>
            <a:off x="277616" y="4468061"/>
            <a:ext cx="59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将待排序元素插入到已排序元素中合适的位置。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A5DF76-40AF-FCD2-A44C-8BD483EF8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64" y="1362993"/>
            <a:ext cx="4400269" cy="27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EC5CF0-4503-573D-D24D-0F73700A5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35" y="1914313"/>
            <a:ext cx="4648849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417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767200" y="574920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希尔排序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3" name="AutoShape 2" descr="selection sort animate example">
            <a:extLst>
              <a:ext uri="{FF2B5EF4-FFF2-40B4-BE49-F238E27FC236}">
                <a16:creationId xmlns:a16="http://schemas.microsoft.com/office/drawing/2014/main" id="{A651D140-AFA8-6991-F867-E809C770E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06480" cy="30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65FBD1-98F4-CBDF-3F84-5768C9F42A4F}"/>
              </a:ext>
            </a:extLst>
          </p:cNvPr>
          <p:cNvSpPr txBox="1"/>
          <p:nvPr/>
        </p:nvSpPr>
        <p:spPr>
          <a:xfrm>
            <a:off x="3126378" y="4564490"/>
            <a:ext cx="598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每一遍相当于对长度间隔为 </a:t>
            </a:r>
            <a:r>
              <a:rPr lang="en-US" altLang="zh-CN" dirty="0"/>
              <a:t>k </a:t>
            </a:r>
            <a:r>
              <a:rPr lang="zh-CN" altLang="en-US" dirty="0"/>
              <a:t>的区间使用插入排序，再不断减小 </a:t>
            </a:r>
            <a:r>
              <a:rPr lang="en-US" altLang="zh-CN" dirty="0"/>
              <a:t>k</a:t>
            </a:r>
            <a:r>
              <a:rPr lang="zh-CN" altLang="en-US" dirty="0"/>
              <a:t>，直到 </a:t>
            </a:r>
            <a:r>
              <a:rPr lang="en-US" altLang="zh-CN" dirty="0"/>
              <a:t>k </a:t>
            </a:r>
            <a:r>
              <a:rPr lang="zh-CN" altLang="en-US" dirty="0"/>
              <a:t>为 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减小了需要移动元素的次数</a:t>
            </a:r>
            <a:endParaRPr lang="en-US" altLang="zh-CN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5F823E1-0BB6-811D-155D-836523DD5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50" y="1654108"/>
            <a:ext cx="5169100" cy="225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81869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767200" y="574920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堆排序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3" name="AutoShape 2" descr="selection sort animate example">
            <a:extLst>
              <a:ext uri="{FF2B5EF4-FFF2-40B4-BE49-F238E27FC236}">
                <a16:creationId xmlns:a16="http://schemas.microsoft.com/office/drawing/2014/main" id="{A651D140-AFA8-6991-F867-E809C770E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06480" cy="30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65FBD1-98F4-CBDF-3F84-5768C9F42A4F}"/>
              </a:ext>
            </a:extLst>
          </p:cNvPr>
          <p:cNvSpPr txBox="1"/>
          <p:nvPr/>
        </p:nvSpPr>
        <p:spPr>
          <a:xfrm>
            <a:off x="506253" y="4134184"/>
            <a:ext cx="5987022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堆：一种特殊的二叉树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满足大顶堆：所有节点都比子节点的值大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数组模拟堆（树）</a:t>
            </a:r>
            <a:endParaRPr lang="en-US" altLang="zh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B5E8FBF-AA21-1426-7918-044E1E18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73" y="1094350"/>
            <a:ext cx="4335860" cy="288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65BE88-6778-566E-7045-FBDEA578F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453038"/>
            <a:ext cx="3006480" cy="2603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C23968-77F9-7A09-B5A9-207CA1D58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17" y="4415599"/>
            <a:ext cx="6006183" cy="12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3460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!!框 6"/>
          <p:cNvSpPr/>
          <p:nvPr/>
        </p:nvSpPr>
        <p:spPr>
          <a:xfrm rot="5400000">
            <a:off x="5046480" y="594360"/>
            <a:ext cx="403560" cy="403560"/>
          </a:xfrm>
          <a:prstGeom prst="roundRect">
            <a:avLst>
              <a:gd name="adj" fmla="val 18043"/>
            </a:avLst>
          </a:prstGeom>
          <a:solidFill>
            <a:srgbClr val="E7E8EC"/>
          </a:solidFill>
          <a:ln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等线" panose="02010600030101010101" charset="-122"/>
            </a:endParaRPr>
          </a:p>
        </p:txBody>
      </p:sp>
      <p:sp>
        <p:nvSpPr>
          <p:cNvPr id="70" name="文本框 18"/>
          <p:cNvSpPr/>
          <p:nvPr/>
        </p:nvSpPr>
        <p:spPr>
          <a:xfrm>
            <a:off x="5767200" y="574920"/>
            <a:ext cx="3346200" cy="51943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zh-CN" altLang="en-US" sz="2800" b="1" spc="-1" dirty="0">
                <a:solidFill>
                  <a:srgbClr val="035BA2"/>
                </a:solidFill>
                <a:latin typeface="微软雅黑" panose="020B0503020204020204" charset="-122"/>
                <a:ea typeface="微软雅黑" panose="020B0503020204020204" charset="-122"/>
              </a:rPr>
              <a:t>归并排序</a:t>
            </a:r>
            <a:endParaRPr lang="en-US" sz="2800" b="0" strike="noStrike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75" name="Picture 7" descr="âåèªèªç©ºå­¦é¢ LOGOâçå¾çæç´¢ç»æ"/>
          <p:cNvPicPr/>
          <p:nvPr/>
        </p:nvPicPr>
        <p:blipFill>
          <a:blip r:embed="rId3"/>
          <a:stretch>
            <a:fillRect/>
          </a:stretch>
        </p:blipFill>
        <p:spPr>
          <a:xfrm>
            <a:off x="11115360" y="392760"/>
            <a:ext cx="602640" cy="602640"/>
          </a:xfrm>
          <a:prstGeom prst="rect">
            <a:avLst/>
          </a:prstGeom>
          <a:ln w="0">
            <a:noFill/>
          </a:ln>
        </p:spPr>
      </p:pic>
      <p:sp>
        <p:nvSpPr>
          <p:cNvPr id="3" name="AutoShape 2" descr="selection sort animate example">
            <a:extLst>
              <a:ext uri="{FF2B5EF4-FFF2-40B4-BE49-F238E27FC236}">
                <a16:creationId xmlns:a16="http://schemas.microsoft.com/office/drawing/2014/main" id="{A651D140-AFA8-6991-F867-E809C770E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06480" cy="30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65FBD1-98F4-CBDF-3F84-5768C9F42A4F}"/>
              </a:ext>
            </a:extLst>
          </p:cNvPr>
          <p:cNvSpPr txBox="1"/>
          <p:nvPr/>
        </p:nvSpPr>
        <p:spPr>
          <a:xfrm>
            <a:off x="416606" y="4531897"/>
            <a:ext cx="598702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合并多项式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计算逆序对数</a:t>
            </a:r>
            <a:endParaRPr lang="en-US" altLang="zh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2ACEB0-D037-B288-8BBB-CF601B53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6" y="1312331"/>
            <a:ext cx="4181665" cy="260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C2890D-6D2B-1B25-D87A-B7C41C9AE5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03" y="1186205"/>
            <a:ext cx="4939257" cy="24771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681250-0070-A232-207F-E6B6F82A23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03" y="3916203"/>
            <a:ext cx="4939256" cy="2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75435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VmNGY4NzkzM2IxZjY4ZWNhZTIxMjMwYTA0YTQxND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</a:majorFont>
      <a:minorFont>
        <a:latin typeface="等线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229</Words>
  <Application>Microsoft Office PowerPoint</Application>
  <PresentationFormat>宽屏</PresentationFormat>
  <Paragraphs>56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Quartz</vt:lpstr>
      <vt:lpstr>等线</vt:lpstr>
      <vt:lpstr>微软雅黑</vt:lpstr>
      <vt:lpstr>Arial</vt:lpstr>
      <vt:lpstr>Symbol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yanzeng zhao</dc:creator>
  <cp:lastModifiedBy>奇宣 吴</cp:lastModifiedBy>
  <cp:revision>105</cp:revision>
  <dcterms:created xsi:type="dcterms:W3CDTF">2020-05-01T07:29:00Z</dcterms:created>
  <dcterms:modified xsi:type="dcterms:W3CDTF">2024-06-05T09:32:15Z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宽屏</vt:lpwstr>
  </property>
  <property fmtid="{D5CDD505-2E9C-101B-9397-08002B2CF9AE}" pid="4" name="Slides">
    <vt:i4>15</vt:i4>
  </property>
  <property fmtid="{D5CDD505-2E9C-101B-9397-08002B2CF9AE}" pid="5" name="ICV">
    <vt:lpwstr>CC504A06439F40FDBADDD2C6BBD3F5AD_12</vt:lpwstr>
  </property>
  <property fmtid="{D5CDD505-2E9C-101B-9397-08002B2CF9AE}" pid="6" name="KSOProductBuildVer">
    <vt:lpwstr>2052-12.1.0.16729</vt:lpwstr>
  </property>
</Properties>
</file>